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1" r:id="rId7"/>
    <p:sldId id="274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словская Зоя Андреевна" initials="МЗА" lastIdx="1" clrIdx="0">
    <p:extLst>
      <p:ext uri="{19B8F6BF-5375-455C-9EA6-DF929625EA0E}">
        <p15:presenceInfo xmlns:p15="http://schemas.microsoft.com/office/powerpoint/2012/main" userId="S::008202@bgu.ru::1668a6a0-e8ae-4e6d-81dc-186ab0049ad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B49E3-D3C5-8815-C95A-5ABEEAFB7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28CA39-779A-C694-6C6B-CD22DB850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1BC153-F2FF-F0CB-B7CF-2E194B014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98F144-035D-BF76-533D-81378528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BB15C3-4632-4933-3AE9-B7E28EE9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54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59387-5505-7E16-5AC3-F800B2B8C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51155-ECF5-4B0B-E167-8ACBEA777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FA1AD0-2D68-5D35-005A-27D1931D5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A5E8E0-5AD8-EC14-3BB8-22C2EA4C1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5A0FDE-9E85-1933-49E8-ABB038F8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18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E0093-FBA3-1765-ED94-370B6936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7E323E-7871-4118-083E-3991804BB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6C8137-E264-64F3-1BDE-B5C4822B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172DFC-127B-84DC-FBFE-640C6588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19C925-C8A0-8926-ABD3-1442DABC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7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38B6D-D030-D18D-5A27-83636FFC4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5B896E-401E-B012-F2F5-1310E72DD6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13EA42-6F1D-59EE-642C-D69377FCD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6C72A2-F403-817C-27F5-71E07BFD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9EB2FB-6B7C-1CA3-A0B6-08C56A027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5493D6-B3BB-38E9-488B-6264D33A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78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721AC-9E2D-8BE0-CFDF-0CF7E7759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D77C78-9A0C-24BD-0786-88465CE82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C0250B-9C55-575D-7F47-3B8C82C5F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96F09DF-DB04-412C-C416-548EA5785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53FD212-49E9-6182-36DB-C43D6B201C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A31F609-D86E-A6B0-77D5-8C5CB43F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319AB5-5D8C-2850-0910-467A2554E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AE70FF-850F-6208-B3F1-05676E0B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0DE93-ABFF-779A-2648-102F632F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193B010-EB55-CEAF-D6D9-CA1EA19C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1DA39F-CFF8-5CCD-234C-1DEE8E7C7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A1BFE0-A837-449D-4B4F-C51CDD07B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41EE0-7733-D137-D3C9-0B65E9FB1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6BB11BA-74B4-E3DF-16FA-A539E4DFB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B4AD47-DC0E-05C4-6049-EEFD2D04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81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D236C-73A3-07C9-82E9-55205DFF2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0183CC-F129-CB3F-5683-4A46EA444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F6C3EE-6C79-1CC7-F471-6215DA574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673F04-B4D2-36AE-2F60-DDA5CAF1A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8067F7-614C-79EE-7735-7C4DF47B5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BCA7A8-9053-575E-F764-D9CE87DC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5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6AA6C-A410-8D47-63B9-8DDF9C1F6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7DE02F-61B4-83AB-74C2-EA5170DF1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3C82B3-BCBB-4534-FEAF-32E6501B6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2240D2-E6F8-99F9-019D-CB655C933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E8CF6F-15BE-D19A-05BB-1462C4D4C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3F45AB-2AF5-C8A8-6303-295B9619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833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BF711-291F-15A3-C576-7DC8E2EB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09EDBE-BF1E-9E99-026C-1000DBFD6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D20D3F-913F-FFBA-FCEE-22351F1D0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8507F-8568-0644-F1DD-BD343F495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61D918-FE8A-DD23-98DD-D9EBA88EF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782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6BD115E-EF10-363F-DC1B-C7B87D5DB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9695F6-6BAA-DD2B-0200-51F5FE262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08DB82-83DA-F9B7-A674-1E70BE18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F3E4E3-B22B-AFB2-AE91-31DD7992A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40C859-B38B-15AB-BFB5-443E5879B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214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9425F1-94F0-F4A0-73A4-877BF8846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6708FD-61D2-9CE3-8D52-FD15B3814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D7170-FBF2-1837-23B6-BF2EACA77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4D7D-E4EC-4DB2-AF34-BA64CFE2A94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D3E02E-BFB5-3C91-6893-4696BF0AF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2C3F7C-F25E-5504-BD58-2E4212EC8D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D18BE-7D53-4E1A-899E-BDD15B505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amoio.ru/news/2289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154BE-A59B-7982-F1D3-554DF52C4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279" y="526744"/>
            <a:ext cx="9144000" cy="2387600"/>
          </a:xfrm>
        </p:spPr>
        <p:txBody>
          <a:bodyPr>
            <a:normAutofit/>
          </a:bodyPr>
          <a:lstStyle/>
          <a:p>
            <a:r>
              <a:rPr lang="ru-RU" sz="3600" b="1" i="1" dirty="0"/>
              <a:t>О Федеральном законе от 20 марта 2025 года № 33-ФЗ «Об общих принципах организации местного самоуправления в единой системе публичной власти»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3371BF-A28A-698D-F053-EB3A526E9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10077974" cy="2387599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/>
              <a:t>Исполнительный директор </a:t>
            </a:r>
          </a:p>
          <a:p>
            <a:pPr algn="r"/>
            <a:r>
              <a:rPr lang="ru-RU" dirty="0"/>
              <a:t>Ассоциации муниципальных образований </a:t>
            </a:r>
          </a:p>
          <a:p>
            <a:pPr algn="r"/>
            <a:r>
              <a:rPr lang="ru-RU" dirty="0"/>
              <a:t>Иркутской области</a:t>
            </a:r>
          </a:p>
          <a:p>
            <a:pPr algn="r"/>
            <a:r>
              <a:rPr lang="ru-RU" dirty="0"/>
              <a:t>Масловская Зоя Андреевна </a:t>
            </a:r>
          </a:p>
          <a:p>
            <a:pPr algn="r"/>
            <a:endParaRPr lang="ru-RU" dirty="0"/>
          </a:p>
          <a:p>
            <a:r>
              <a:rPr lang="ru-RU" dirty="0"/>
              <a:t>Иркутск 2025 год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A95252-6632-51EC-DA2E-19EEB04A1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28" y="3121836"/>
            <a:ext cx="2193266" cy="3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7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BAAEF-F545-E709-3183-9B9B5B4A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88"/>
            <a:ext cx="10515600" cy="532497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Используемые в докладе сокращения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D7C0A9-2192-68CF-777A-DDF0B7182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0785"/>
            <a:ext cx="10515600" cy="59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131-ФЗ –</a:t>
            </a:r>
            <a:r>
              <a:rPr lang="ru-RU" sz="2000" dirty="0"/>
              <a:t> Федеральный закон от 6 октября 2003 года № 131-ФЗ «Об общих принципах организации местного самоуправления в Российской федерации»;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33-ФЗ</a:t>
            </a:r>
            <a:r>
              <a:rPr lang="ru-RU" sz="2000" dirty="0"/>
              <a:t> – Федеральный закон от 20 марта 2025 года № 33-ФЗ «Об общих принципах организации местного самоуправления в единой системе публичной власти»;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МСУ</a:t>
            </a:r>
            <a:r>
              <a:rPr lang="ru-RU" sz="2000" dirty="0"/>
              <a:t> – местное самоуправление;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ОГВ </a:t>
            </a:r>
            <a:r>
              <a:rPr lang="ru-RU" sz="2000" dirty="0"/>
              <a:t> - органы государственной власти;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ВМЗ </a:t>
            </a:r>
            <a:r>
              <a:rPr lang="ru-RU" sz="2000" dirty="0"/>
              <a:t> - вопросы местного значения;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Вопросы НОЖДН </a:t>
            </a:r>
            <a:r>
              <a:rPr lang="ru-RU" sz="2000" dirty="0"/>
              <a:t>– вопросы непосредственного обеспечения жизнедеятельности населения;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Органы ГКН </a:t>
            </a:r>
            <a:r>
              <a:rPr lang="ru-RU" sz="2000" dirty="0"/>
              <a:t>– органы государственного контроля (надзора);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ТОС </a:t>
            </a:r>
            <a:r>
              <a:rPr lang="ru-RU" sz="2000" dirty="0"/>
              <a:t>– территориальное общественное самоуправление. 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46119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6DF85-7E1E-B6E2-B4C8-E92E93D1C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827" y="175978"/>
            <a:ext cx="10515600" cy="1325563"/>
          </a:xfrm>
        </p:spPr>
        <p:txBody>
          <a:bodyPr/>
          <a:lstStyle/>
          <a:p>
            <a:pPr algn="ctr"/>
            <a:r>
              <a:rPr lang="ru-RU" b="1" i="1" dirty="0"/>
              <a:t>Конституция Российской Федерации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93A7A2-7831-A09B-DE2E-3F70F96DD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541"/>
            <a:ext cx="10515600" cy="46754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Статья 12</a:t>
            </a:r>
          </a:p>
          <a:p>
            <a:r>
              <a:rPr lang="ru-RU" dirty="0"/>
              <a:t>В Российской Федерации признается и гарантируется местное самоуправление. Местное самоуправление в пределах своих полномочий самостоятельно. Органы местного самоуправления </a:t>
            </a:r>
            <a:r>
              <a:rPr lang="ru-RU" dirty="0">
                <a:solidFill>
                  <a:srgbClr val="0070C0"/>
                </a:solidFill>
              </a:rPr>
              <a:t>не входят в систему органов государственной власти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Статья 132</a:t>
            </a:r>
          </a:p>
          <a:p>
            <a:r>
              <a:rPr lang="ru-RU" dirty="0"/>
              <a:t>Органы местного самоуправления могут наделяться федеральным законом, законом субъекта Российской Федерации отдельными государственными полномочиями при условии передачи им необходимых для осуществления таких полномочий материальных и финансовых средств. Реализация переданных полномочий подконтрольна государству.</a:t>
            </a:r>
          </a:p>
          <a:p>
            <a:r>
              <a:rPr lang="ru-RU" dirty="0"/>
              <a:t>Органы местного самоуправления и органы государственной власти входят </a:t>
            </a:r>
            <a:r>
              <a:rPr lang="ru-RU" dirty="0">
                <a:solidFill>
                  <a:srgbClr val="0070C0"/>
                </a:solidFill>
              </a:rPr>
              <a:t>в единую систему публичной власти </a:t>
            </a:r>
            <a:r>
              <a:rPr lang="ru-RU" dirty="0"/>
              <a:t>в Российской Федерации и осуществляют взаимодействие для наиболее эффективного решения задач в интересах населения, проживающего на соответствующей территории.</a:t>
            </a:r>
          </a:p>
        </p:txBody>
      </p:sp>
    </p:spTree>
    <p:extLst>
      <p:ext uri="{BB962C8B-B14F-4D97-AF65-F5344CB8AC3E}">
        <p14:creationId xmlns:p14="http://schemas.microsoft.com/office/powerpoint/2010/main" val="84651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742A7-3D9D-1FEE-AA21-B7C2BE495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</p:spPr>
        <p:txBody>
          <a:bodyPr/>
          <a:lstStyle/>
          <a:p>
            <a:pPr algn="ctr"/>
            <a:r>
              <a:rPr lang="ru-RU" dirty="0"/>
              <a:t>Понятие местного самоуправления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7A54EC-88F0-2D3A-693C-85DAC1945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037281"/>
            <a:ext cx="5157787" cy="46201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131-ФЗ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7ACAE6-EE4C-C4CF-236D-5525CC4C5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99293"/>
            <a:ext cx="5157787" cy="469037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Местное самоуправление в Российской Федерации </a:t>
            </a:r>
            <a:r>
              <a:rPr lang="ru-RU" dirty="0"/>
              <a:t>– форма осуществления </a:t>
            </a:r>
            <a:r>
              <a:rPr lang="ru-RU" dirty="0">
                <a:solidFill>
                  <a:srgbClr val="7030A0"/>
                </a:solidFill>
              </a:rPr>
              <a:t>народом своей власти</a:t>
            </a:r>
            <a:r>
              <a:rPr lang="ru-RU" dirty="0"/>
              <a:t>, обеспечивающая в пределах, установленных Конституцией Российской Федерации, федеральными законами, а в случаях, установленных федеральными законами, -законами субъектов Российской Федерации, самостоятельное и под свою ответственность решение населением непосредственно и (или) через органы местного самоуправления </a:t>
            </a:r>
            <a:r>
              <a:rPr lang="ru-RU" dirty="0">
                <a:solidFill>
                  <a:srgbClr val="7030A0"/>
                </a:solidFill>
              </a:rPr>
              <a:t>вопросов местного значения</a:t>
            </a:r>
            <a:r>
              <a:rPr lang="ru-RU" dirty="0"/>
              <a:t> исходя из интересов населения с учетом исторических и иных местных традиций.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F7D57E-624A-4DEC-B8D0-EAAE4B56C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042412"/>
            <a:ext cx="5183188" cy="46201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33-ФЗ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33A5890-11E8-A015-A8A2-9F3B36E48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99293"/>
            <a:ext cx="5183188" cy="469037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Местное самоуправление </a:t>
            </a:r>
            <a:r>
              <a:rPr lang="ru-RU" dirty="0"/>
              <a:t>- признаваемая и гарантируемая Конституцией Российской Федерации </a:t>
            </a:r>
            <a:r>
              <a:rPr lang="ru-RU" dirty="0">
                <a:solidFill>
                  <a:srgbClr val="7030A0"/>
                </a:solidFill>
              </a:rPr>
              <a:t>форма самоорганизации </a:t>
            </a:r>
            <a:r>
              <a:rPr lang="ru-RU" dirty="0"/>
              <a:t>граждан в целях осуществления </a:t>
            </a:r>
            <a:r>
              <a:rPr lang="ru-RU" dirty="0">
                <a:solidFill>
                  <a:srgbClr val="7030A0"/>
                </a:solidFill>
              </a:rPr>
              <a:t>народом своей власти </a:t>
            </a:r>
            <a:r>
              <a:rPr lang="ru-RU" dirty="0"/>
              <a:t>для самостоятельного </a:t>
            </a:r>
            <a:r>
              <a:rPr lang="ru-RU" dirty="0">
                <a:solidFill>
                  <a:srgbClr val="7030A0"/>
                </a:solidFill>
              </a:rPr>
              <a:t>решения вопросов непосредственного обеспечения жизнедеятельности </a:t>
            </a:r>
            <a:r>
              <a:rPr lang="ru-RU" dirty="0"/>
              <a:t>населения (вопросов местного значения) в пределах полномочий, предусмотренных в соответствии с Конституцией Российской Федерации настоящим Федеральным законом, другими федеральными законами, а в случаях, установленных федеральными законами, -законами субъектов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2185479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DA706-6FA6-BA17-0612-CC30A4D1E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95" y="103598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/>
              <a:t>Понятие и виды муниципальных образований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B9FE32-77A5-EE5B-623E-B7C717E78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746690"/>
            <a:ext cx="5157787" cy="46365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131-ФЗ (ст. 2)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298AFA-F4F0-E4C2-07D1-6B8C104FB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347538"/>
            <a:ext cx="5157787" cy="484212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Муниципальное образование </a:t>
            </a:r>
            <a:r>
              <a:rPr lang="ru-RU" dirty="0"/>
              <a:t>- городское или сельское поселение, муниципальный район, муниципальный округ, городской округ, городской округ с внутригородским делением, внутригородской район либо внутригородская территория города федерального значения.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8B9863-07A4-AAF7-0735-CD20FFAC8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746690"/>
            <a:ext cx="5183188" cy="46365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33-ФЗ (ст. 9)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92117A-C7E8-7F4F-5B5C-DC83ED751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347537"/>
            <a:ext cx="5183188" cy="484212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rgbClr val="0070C0"/>
                </a:solidFill>
              </a:rPr>
              <a:t>Муниципальным образованием признается </a:t>
            </a:r>
            <a:r>
              <a:rPr lang="ru-RU" dirty="0"/>
              <a:t>публично-правовое образование, созданное на территории с постоянно проживающим населением, в границах которой местное самоуправление осуществляется населением непосредственно и (или) через органы местного самоуправления.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Местное самоуправление осуществляется в следующих видах муниципальных образований: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1) городской округ;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2) муниципальный округ;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3) внутригородское муниципальное образование города федерального значения.</a:t>
            </a:r>
          </a:p>
        </p:txBody>
      </p:sp>
    </p:spTree>
    <p:extLst>
      <p:ext uri="{BB962C8B-B14F-4D97-AF65-F5344CB8AC3E}">
        <p14:creationId xmlns:p14="http://schemas.microsoft.com/office/powerpoint/2010/main" val="2402508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DB842-EA18-EF0E-30F4-91C2E748F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202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/>
              <a:t>Преобразование муниципальных образований (ст. 12 33-ФЗ)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D78293-AA6E-4A2E-E495-657583B87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1119"/>
            <a:ext cx="10515600" cy="6056852"/>
          </a:xfrm>
        </p:spPr>
        <p:txBody>
          <a:bodyPr>
            <a:normAutofit fontScale="47500" lnSpcReduction="20000"/>
          </a:bodyPr>
          <a:lstStyle/>
          <a:p>
            <a:pPr marL="0" indent="4572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800" dirty="0">
                <a:solidFill>
                  <a:srgbClr val="0070C0"/>
                </a:solidFill>
              </a:rPr>
              <a:t>Преобразованием муниципальных образований является объединение муниципальных образований, разделение муниципальных образований или изменение вида муниципального образования.</a:t>
            </a:r>
          </a:p>
          <a:p>
            <a:pPr marL="0" indent="457200" algn="ctr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70C0"/>
              </a:solidFill>
            </a:endParaRPr>
          </a:p>
          <a:p>
            <a:pPr marL="0" indent="457200">
              <a:lnSpc>
                <a:spcPct val="120000"/>
              </a:lnSpc>
              <a:spcBef>
                <a:spcPts val="0"/>
              </a:spcBef>
            </a:pPr>
            <a:r>
              <a:rPr lang="ru-RU" sz="3300" dirty="0"/>
              <a:t>Объединение муниципальных образований осуществляется с согласия населения, выраженного представительными органами каждого из объединяемых муниципальных образований. Каждое из объединившихся муниципальных образований утрачивает статус муниципального образования.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</a:pPr>
            <a:r>
              <a:rPr lang="ru-RU" sz="3300" dirty="0"/>
              <a:t>Разделение муниципального образования, влекущее образование двух и более муниципальных образований, осуществляется с учетом мнения населения, выраженного представительным органом соответствующего муниципального образования.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</a:pPr>
            <a:r>
              <a:rPr lang="ru-RU" sz="3300" dirty="0"/>
              <a:t>Изменение вида муниципального образования с городского округа на муниципальный округ осуществляется в случае, если городской округ перестает соответствовать требованиям к доле населения, проживающего в городах и (или) иных городских населенных пунктах, и площади территории городского округа либо к плотности населения на территории городского округа, которые предусмотрены частью 3 статьи 9 Федерального закона № 33-ФЗ.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</a:pPr>
            <a:r>
              <a:rPr lang="ru-RU" sz="3300" dirty="0"/>
              <a:t> Изменение вида муниципального образования с муниципального округа на городской округ осуществляется в случае, если муниципальный округ перестает соответствовать требованию к площади территории муниципального округа, предусмотренному частью 4 статьи 9 настоящего Федерального закона, при условии соответствия требованиям к доле населения, проживающего в городах и (или) иных городских населенных пунктах, площади территории и плотности населения, которые предусмотрены частью 3 статьи 9 Федерального закона № 33-ФЗ.</a:t>
            </a:r>
          </a:p>
          <a:p>
            <a:pPr marL="0" indent="457200" algn="r">
              <a:lnSpc>
                <a:spcPct val="120000"/>
              </a:lnSpc>
              <a:spcBef>
                <a:spcPts val="0"/>
              </a:spcBef>
              <a:buNone/>
            </a:pPr>
            <a:endParaRPr lang="ru-RU" b="1" i="1" dirty="0"/>
          </a:p>
          <a:p>
            <a:pPr marL="0" indent="457200" algn="r">
              <a:lnSpc>
                <a:spcPct val="120000"/>
              </a:lnSpc>
              <a:spcBef>
                <a:spcPts val="0"/>
              </a:spcBef>
              <a:buNone/>
            </a:pPr>
            <a:endParaRPr lang="ru-RU" b="1" i="1" dirty="0"/>
          </a:p>
          <a:p>
            <a:pPr marL="0" indent="45720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/>
              <a:t>В 131-ФЗ ст. 13</a:t>
            </a:r>
          </a:p>
        </p:txBody>
      </p:sp>
    </p:spTree>
    <p:extLst>
      <p:ext uri="{BB962C8B-B14F-4D97-AF65-F5344CB8AC3E}">
        <p14:creationId xmlns:p14="http://schemas.microsoft.com/office/powerpoint/2010/main" val="95865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827C7-8039-E531-9FCE-4562BFD90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43281"/>
            <a:ext cx="10515600" cy="486561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Требования к муниципальным (городским) округам)</a:t>
            </a:r>
            <a:endParaRPr lang="ru-RU" sz="3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C641D7-9256-E039-2B9C-BF95A0CF2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793546"/>
            <a:ext cx="5157787" cy="486561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Городской округ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B1A169-DEDF-3A67-76E9-E5463CE24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270102"/>
            <a:ext cx="5157787" cy="491956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/>
              <a:t>1. в </a:t>
            </a:r>
            <a:r>
              <a:rPr lang="ru-RU" sz="1800" b="0" i="0" dirty="0">
                <a:solidFill>
                  <a:srgbClr val="22272F"/>
                </a:solidFill>
                <a:effectLst/>
              </a:rPr>
              <a:t>состав территории входят один или несколько городов и (или) иных городских населенных пунктов, в которых проживает </a:t>
            </a:r>
            <a:r>
              <a:rPr lang="ru-RU" sz="1800" b="1" i="0" dirty="0">
                <a:solidFill>
                  <a:srgbClr val="7030A0"/>
                </a:solidFill>
                <a:effectLst/>
              </a:rPr>
              <a:t>не менее двух третей населения </a:t>
            </a:r>
            <a:r>
              <a:rPr lang="ru-RU" sz="1800" b="0" i="0" dirty="0">
                <a:solidFill>
                  <a:srgbClr val="22272F"/>
                </a:solidFill>
                <a:effectLst/>
              </a:rPr>
              <a:t>городского округа;</a:t>
            </a:r>
          </a:p>
          <a:p>
            <a:pPr marL="0" indent="0" algn="just">
              <a:buNone/>
            </a:pPr>
            <a:r>
              <a:rPr lang="ru-RU" sz="1800" dirty="0"/>
              <a:t>2. в состав могут входить территории сельских населенных пунктов и территории, предназначенные для развития социальной, транспортной и иной инфраструктуры городского округа;</a:t>
            </a:r>
          </a:p>
          <a:p>
            <a:pPr marL="0" indent="0" algn="just">
              <a:buNone/>
            </a:pPr>
            <a:r>
              <a:rPr lang="ru-RU" sz="1800" dirty="0"/>
              <a:t>3. площадь территорий сельских населенных пунктов и территорий, предназначенных для развития социальной, транспортной и иной инфраструктуры городского округа не может превышать </a:t>
            </a:r>
            <a:r>
              <a:rPr lang="ru-RU" sz="1800" b="1" dirty="0">
                <a:solidFill>
                  <a:srgbClr val="7030A0"/>
                </a:solidFill>
              </a:rPr>
              <a:t>в два и более раза </a:t>
            </a:r>
            <a:r>
              <a:rPr lang="ru-RU" sz="1800" dirty="0"/>
              <a:t>площадь территорий городов и (или) иных городских населенных пунктов;</a:t>
            </a:r>
          </a:p>
          <a:p>
            <a:pPr marL="0" indent="0" algn="just">
              <a:buNone/>
            </a:pPr>
            <a:r>
              <a:rPr lang="ru-RU" sz="1800" dirty="0"/>
              <a:t>4. плотность населения на территории городского округа должна </a:t>
            </a:r>
            <a:r>
              <a:rPr lang="ru-RU" sz="1800" b="1" dirty="0">
                <a:solidFill>
                  <a:srgbClr val="7030A0"/>
                </a:solidFill>
              </a:rPr>
              <a:t>в пять и более раз </a:t>
            </a:r>
            <a:r>
              <a:rPr lang="ru-RU" sz="1800" dirty="0"/>
              <a:t>превышать среднюю плотность населения в Российской Федерации.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865E2D-5745-BC9D-2BB1-6EBE6E3C87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7603" y="783540"/>
            <a:ext cx="5183188" cy="486561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Муниципальный округ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2798F4-925A-1DB1-16A8-E24D1FA79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270102"/>
            <a:ext cx="5183188" cy="491956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/>
              <a:t>1. в состав территории ходят один или несколько сельских населенных пунктов;</a:t>
            </a:r>
          </a:p>
          <a:p>
            <a:pPr marL="0" indent="0" algn="just">
              <a:buNone/>
            </a:pPr>
            <a:r>
              <a:rPr lang="ru-RU" sz="1800" dirty="0"/>
              <a:t>2. могут входить территории городских населенных пунктов и территории, предназначенные для развития социальной, транспортной и иной инфраструктуры муниципального округа; </a:t>
            </a:r>
          </a:p>
          <a:p>
            <a:pPr marL="0" indent="0" algn="just">
              <a:buNone/>
            </a:pPr>
            <a:r>
              <a:rPr lang="ru-RU" sz="1800" dirty="0"/>
              <a:t>3. площадь территорий сельских населенных пунктов и территорий, предназначенных для развития социальной, транспортной и иной инфраструктуры муниципального округа должна </a:t>
            </a:r>
            <a:r>
              <a:rPr lang="ru-RU" sz="1800" b="1" dirty="0">
                <a:solidFill>
                  <a:srgbClr val="7030A0"/>
                </a:solidFill>
              </a:rPr>
              <a:t>в два и более раза </a:t>
            </a:r>
            <a:r>
              <a:rPr lang="ru-RU" sz="1800" dirty="0"/>
              <a:t>превышать площадь городских населенных пунктов, входящих в состав муниципального округа.</a:t>
            </a:r>
          </a:p>
        </p:txBody>
      </p:sp>
    </p:spTree>
    <p:extLst>
      <p:ext uri="{BB962C8B-B14F-4D97-AF65-F5344CB8AC3E}">
        <p14:creationId xmlns:p14="http://schemas.microsoft.com/office/powerpoint/2010/main" val="108178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D40A7-747A-F8BF-C83A-F9545B617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63"/>
            <a:ext cx="10515600" cy="10757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/>
              <a:t>Часть 7 статьи 9 33-ФЗ - возможность сохранения «</a:t>
            </a:r>
            <a:r>
              <a:rPr lang="ru-RU" sz="3600" b="1" i="1" dirty="0" err="1"/>
              <a:t>двухуровневости</a:t>
            </a:r>
            <a:r>
              <a:rPr lang="ru-RU" sz="3600" b="1" i="1" dirty="0"/>
              <a:t>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5B46AE-CAD2-065E-59CF-350B189AE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26836"/>
            <a:ext cx="10875745" cy="50501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В субъектах Российской Федерации, имеющих социально-экономические, исторические, национальные и иные особенности, регулирование вопросов организации местного самоуправления может осуществляться с учетом особенностей, предусматривающих возможность сохранения установленной законом субъекта Российской Федерации на день вступления в силу настоящего Федерального закона территориальной организации местного самоуправления с осуществлением местного самоуправления в видах муниципальных образований, указанных в пунктах 1 и 2 части 2 настоящей статьи, </a:t>
            </a:r>
            <a:r>
              <a:rPr lang="ru-RU" dirty="0">
                <a:solidFill>
                  <a:srgbClr val="FF0000"/>
                </a:solidFill>
              </a:rPr>
              <a:t>и (или) </a:t>
            </a:r>
            <a:r>
              <a:rPr lang="ru-RU" dirty="0"/>
              <a:t>муниципальных образованиях, образующих двухуровневую систему организации местного самоуправления (поселения (сельские и городские) и муниципальные районы).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Статья 89 33-ФЗ устанавливает  особенности организации местного самоуправления в муниципальных образованиях, образующих двухуровневую систему организации местного самоуправления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Особенности организации местного самоуправления в муниципальных образованиях, образующих двухуровневую систему организации местного самоуправления, не урегулированные 33-ФЗ, устанавливаются законом субъекта Российской Федерации.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243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A6F66-ABE2-6BA7-27E1-DE563E848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1007"/>
            <a:ext cx="10515600" cy="56789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Структура органов МСУ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4A82E3-4B29-5C55-D0D0-BDECBA0EB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911745"/>
            <a:ext cx="5157787" cy="56789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131-ФЗ (ст. 34)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E7B1CC-30A6-6563-4658-C76C4B338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92482"/>
            <a:ext cx="5157787" cy="4750565"/>
          </a:xfrm>
        </p:spPr>
        <p:txBody>
          <a:bodyPr>
            <a:normAutofit fontScale="62500" lnSpcReduction="20000"/>
          </a:bodyPr>
          <a:lstStyle/>
          <a:p>
            <a:pPr marL="0" indent="2286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представительный орган муниципального образования, </a:t>
            </a:r>
          </a:p>
          <a:p>
            <a:pPr marL="0" indent="2286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глава муниципального образования,</a:t>
            </a:r>
          </a:p>
          <a:p>
            <a:pPr marL="0" indent="2286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 местная администрация (исполнительно-распорядительный орган муниципального образования), </a:t>
            </a:r>
          </a:p>
          <a:p>
            <a:pPr marL="0" indent="2286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контрольно-счетный орган муниципального образования, </a:t>
            </a:r>
          </a:p>
          <a:p>
            <a:pPr marL="0" indent="2286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иные органы и выборные должностные лица местного самоуправления, предусмотренные уставом муниципального образования и обладающие собственными полномочиями по решению вопросов местного значения.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4327E1-D082-D47C-B4ED-1CF3F87A4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911745"/>
            <a:ext cx="5183188" cy="56789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33-ФЗ (ст. )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19A71E-410D-56F6-B530-40FED8E04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92483"/>
            <a:ext cx="5183188" cy="4750564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представительный орган муниципального образования,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 глава муниципального образования,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 местная администрация (исполнительно-распорядительный орган муниципального образования),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контрольно-счетный орган муниципального образования,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иные органы, предусмотренные уставом муниципального образования и обладающие собственными полномочиями по решению вопросов непосредственного обеспечения жизнедеятельности населения,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/>
              <a:t> территориальные органы местной администрации (ст. 22 33-ФЗ) с учетом критерия пешеходной доступности.</a:t>
            </a:r>
          </a:p>
        </p:txBody>
      </p:sp>
    </p:spTree>
    <p:extLst>
      <p:ext uri="{BB962C8B-B14F-4D97-AF65-F5344CB8AC3E}">
        <p14:creationId xmlns:p14="http://schemas.microsoft.com/office/powerpoint/2010/main" val="181818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8198C-0640-7FBB-D059-F8529255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563"/>
            <a:ext cx="10515600" cy="510774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/>
              <a:t>Способы избрания главы МО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1CDDA1-75B9-A649-99D7-6B7A2D5F3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644" y="762795"/>
            <a:ext cx="5157787" cy="510774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131-ФЗ (ст.36)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0BA22A-BD7F-1F15-CFC4-5711681EB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5645" y="1200727"/>
            <a:ext cx="5157787" cy="498893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dirty="0"/>
              <a:t>на муниципальных выборах,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dirty="0"/>
              <a:t>представительным органом муниципального образования из своего состава,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dirty="0"/>
              <a:t> представительным органом муниципального образования из числа кандидатов, представленных конкурсной комиссией по результатам конкурса.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dirty="0"/>
              <a:t> в поселении, в котором полномочия представительного органа муниципального образования осуществляются сходом граждан, глава муниципального образования избирается на сходе граждан и исполняет полномочия главы местной администрации.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63AE4C-304B-458F-7756-9304FECEA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554914"/>
            <a:ext cx="5183188" cy="510774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33-ФЗ (ст. 19)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AD218B0-7E68-80DB-CB09-A678E8A76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05651" y="942110"/>
            <a:ext cx="6510704" cy="524755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1) на муниципальных выборах;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2) представительным органом муниципального образования из своего состава;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3) представительным органом муниципального образования из числа кандидатов, представленных высшим должностным лицом субъекта Российской Федерации, при этом </a:t>
            </a:r>
            <a:r>
              <a:rPr lang="ru-RU" sz="1600" b="1" dirty="0">
                <a:solidFill>
                  <a:srgbClr val="FF0000"/>
                </a:solidFill>
              </a:rPr>
              <a:t>предложения о кандидатурах на должность главы муниципального образования вправе вносить ВДЛ субъекта РФ  совет муниципальных образований соответствующего субъекта РФ;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4) представительным органом муниципального образования из числа кандидатов, представленных конкурсной комиссией по результатам конкурса.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В соответствии с принципом единства системы публичной власти глава муниципального образования </a:t>
            </a:r>
            <a:r>
              <a:rPr lang="ru-RU" sz="1600" dirty="0">
                <a:solidFill>
                  <a:srgbClr val="FF0000"/>
                </a:solidFill>
              </a:rPr>
              <a:t>одновременно замещает государственную должность субъекта </a:t>
            </a:r>
            <a:r>
              <a:rPr lang="ru-RU" sz="1600" dirty="0"/>
              <a:t>РФ и муниципальную должность (ст.19).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Для главы муниципального образования дополнительно к гарантиям, установленным в соответствии с федеральным законом, законом субъекта РФ могут быть установлены гарантии, связанные с замещением государственной должности субъекта Российской Федерации. Финансирование расходов, связанных с установлением таких гарантий, осуществляется за счет средств бюджета субъекта Российской Федерации (ст. 26)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932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C8B057-1500-526B-A430-2B93FF51A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673"/>
            <a:ext cx="10515600" cy="64654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Компетенции местного самоуправления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29CAFC4-03DD-AB1A-9FC3-84579BA9F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7518" y="804640"/>
            <a:ext cx="9994046" cy="583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06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74598-9042-079C-2C63-BDB11EB6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492"/>
            <a:ext cx="10515600" cy="6003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0070C0"/>
                </a:solidFill>
              </a:rPr>
              <a:t>Обязательные («</a:t>
            </a:r>
            <a:r>
              <a:rPr lang="ru-RU" sz="3600" b="1" i="1" dirty="0" err="1">
                <a:solidFill>
                  <a:srgbClr val="0070C0"/>
                </a:solidFill>
              </a:rPr>
              <a:t>неперераспределеямые</a:t>
            </a:r>
            <a:r>
              <a:rPr lang="ru-RU" sz="3600" b="1" i="1" dirty="0">
                <a:solidFill>
                  <a:srgbClr val="0070C0"/>
                </a:solidFill>
              </a:rPr>
              <a:t>») полномочия по решению вопросов НОЖДН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95D57C-0F09-5756-8CA5-856A5B452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6000"/>
            <a:ext cx="10515600" cy="516096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принятие устава муниципального образования и внесение в него изменений и дополнений, издание муниципальных правовых актов;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 установление официальных символов муниципального образования;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владение, пользование и распоряжение имуществом, находящимся в муниципальной собственности;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</a:t>
            </a:r>
            <a:r>
              <a:rPr lang="ru-RU" i="1" dirty="0">
                <a:solidFill>
                  <a:srgbClr val="0070C0"/>
                </a:solidFill>
              </a:rPr>
              <a:t>участие</a:t>
            </a:r>
            <a:r>
              <a:rPr lang="ru-RU" dirty="0"/>
              <a:t> в осуществлении охраны здоровья граждан на территории муниципального образования, включая обеспечение доступности медицинской помощи, в соответствии с Федеральным законом от 21 ноября 2011 года N 323-ФЗ "Об основах охраны здоровья граждан в Российской Федерации", в том числе в создании условий для оказания медицинской помощи населению в соответствии с территориальной программой государственных гарантий бесплатного оказания гражданам медицинской помощи;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развитие внутридворовых территорий;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установление тарифов на услуги, предоставляемые муниципальными предприятиями и учреждениями, и работы, выполняемые муниципальными предприятиями и учреждениями, если иное не предусмотрено федеральными законами;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</a:t>
            </a:r>
            <a:r>
              <a:rPr lang="ru-RU" i="1" dirty="0">
                <a:solidFill>
                  <a:srgbClr val="0070C0"/>
                </a:solidFill>
              </a:rPr>
              <a:t>участие</a:t>
            </a:r>
            <a:r>
              <a:rPr lang="ru-RU" dirty="0"/>
              <a:t> в профилактике терроризма и экстремизма, а также в минимизации и (или) ликвидации последствий проявлений терроризма и экстремизма в границах муниципального образования; участие в предупреждении и ликвидации последствий чрезвычайных ситуаций в границах муниципального образования и другие.</a:t>
            </a:r>
          </a:p>
        </p:txBody>
      </p:sp>
    </p:spTree>
    <p:extLst>
      <p:ext uri="{BB962C8B-B14F-4D97-AF65-F5344CB8AC3E}">
        <p14:creationId xmlns:p14="http://schemas.microsoft.com/office/powerpoint/2010/main" val="3970259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D2A3D-589C-04A9-D557-BB255CA7E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256"/>
            <a:ext cx="10515600" cy="803562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rgbClr val="0070C0"/>
                </a:solidFill>
              </a:rPr>
              <a:t>Могут быть перераспределены законом субъекта РФ для осуществления ОГВ субъекта РФ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8467BA-9137-7720-2A56-89D58935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364"/>
            <a:ext cx="10515600" cy="5068599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организация в границах муниципального образования электро-,    тепло-, газо- и водоснабжения населения, водоотведения, снабжения населения топливом;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 организация предоставления общедоступного и бесплатного дошкольного, начального общего, основного общего, среднего общего образования по основным общеобразовательным программам в муниципальных образовательных организациях;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утверждение правил благоустройства территории муниципального образования, организация благоустройства территории муниципального образования в соответствии с указанными правилами;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обеспечение условий для развития на территории муниципального образования физической культуры и спорта, в том числе содействие развитию и обеспечению доступности массового спорта, развитие детско-юношеского спорта (включая школьный спорт), организация и проведение официальных физкультурных мероприятий и спортивных мероприятий муниципального образования;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 осуществление в пределах своих полномочий мероприятий по обеспечению организации отдыха детей в каникулярное время, включая мероприятия по обеспечению безопасности их жизни и здоровья;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создание условий для обеспечения жителей муниципального образования услугами связи, общественного питания, торговли и бытового обслуживания;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организация библиотечного обслуживания населения, комплектование и обеспечение сохранности библиотечных фондов библиотек муниципального образования;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содержание мест захоронения и другие.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267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C8531-BED7-02DE-2353-F0806303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rgbClr val="0070C0"/>
                </a:solidFill>
              </a:rPr>
              <a:t>Могут быть закреплены за органами МСУ в случае принятия закона субъекта РФ в целях обеспечения жизнедеятельности населения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D317FC-DE8C-5F46-7E26-C945A469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4764"/>
            <a:ext cx="10515600" cy="469914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дорожная деятельность в отношении автомобильных дорог местного значения в границах муниципального образования и обеспечение безопасности дорожного движения на них;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создание условий для предоставления транспортных услуг населению и организация транспортного обслуживания населения в границах муниципального образования;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разработка и утверждение программ комплексного развития систем коммунальной инфраструктуры, программ комплексного развития транспортной инфраструктуры, программ комплексного развития социальной инфраструктуры муниципального образования, требования к которым устанавливаются Правительством Российской Федерации;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организация ритуальных услуг;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разработка и утверждение генеральных планов муниципального образования, правил землепользования и застройки, утверждение документации по планировке территории, выдача градостроительного плана земельного участка, расположенного в границах муниципального образования, выдача разрешений на строительство и другие.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243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B635E-8135-22DC-0BFF-6B336F3D5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84727"/>
            <a:ext cx="10515600" cy="5702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0070C0"/>
                </a:solidFill>
              </a:rPr>
              <a:t>Финансовое обеспечение полномочий по решению </a:t>
            </a:r>
            <a:br>
              <a:rPr lang="ru-RU" sz="3600" b="1" i="1" dirty="0">
                <a:solidFill>
                  <a:srgbClr val="0070C0"/>
                </a:solidFill>
              </a:rPr>
            </a:br>
            <a:r>
              <a:rPr lang="ru-RU" sz="3600" b="1" i="1" dirty="0">
                <a:solidFill>
                  <a:srgbClr val="0070C0"/>
                </a:solidFill>
              </a:rPr>
              <a:t>вопросов НОЖДН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FE62F-88F0-A28D-005E-F22F753D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109" y="858982"/>
            <a:ext cx="11573164" cy="531798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Финансовое обеспечение первой и второй группы полномочий осуществляется за счет средств местных бюджетов.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Финансовое обеспечение осуществления третьей группы полномочий, если они будут перераспределены законом субъекта РФ для осуществления органами МСУ, осуществляется за счет средств местного бюджета с учетом передаваемых </a:t>
            </a:r>
            <a:r>
              <a:rPr lang="ru-RU" sz="1800" dirty="0">
                <a:solidFill>
                  <a:srgbClr val="FF0000"/>
                </a:solidFill>
              </a:rPr>
              <a:t>в обязательном порядке органами государственной власти субъекта РФ в бюджеты муниципальных образований единых, дополнительных и (или) дифференцированных нормативов отчислений от отдельных федеральных и (или) региональных налогов и сборов, налогов, предусмотренных специальными налоговыми режимами, неналоговых доходов,</a:t>
            </a:r>
            <a:r>
              <a:rPr lang="ru-RU" sz="1800" dirty="0"/>
              <a:t> подлежащих зачислению в соответствии с Бюджетным кодексом Российской Федерации и законодательством о налогах и сборах в бюджет субъекта РФ, и (или) межбюджетных трансфертов в порядке, установленном Бюджетным кодексом Российской Федерации.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rgbClr val="FF0000"/>
                </a:solidFill>
              </a:rPr>
              <a:t>Важно!</a:t>
            </a:r>
            <a:r>
              <a:rPr lang="ru-RU" sz="1800" dirty="0"/>
              <a:t> Возложение на муниципальные образования новых расходных обязательств, не предусмотренных Законом № 33-ФЗ, </a:t>
            </a:r>
            <a:r>
              <a:rPr lang="ru-RU" sz="1800" dirty="0">
                <a:solidFill>
                  <a:srgbClr val="FF0000"/>
                </a:solidFill>
              </a:rPr>
              <a:t>не допускается.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Органы местного самоуправления могут быть наделены отдельными государственными полномочиями федеральными законами, законами субъекта РФ.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ru-RU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FF0000"/>
                </a:solidFill>
              </a:rPr>
              <a:t>ВАЖНО! </a:t>
            </a:r>
            <a:r>
              <a:rPr lang="ru-RU" sz="1800" dirty="0">
                <a:solidFill>
                  <a:srgbClr val="0070C0"/>
                </a:solidFill>
              </a:rPr>
              <a:t>При внесении проекта закона субъекта РФ, предусматривающего наделение органов МСУ  отдельными государственными полномочиями, в законодательный орган субъекта РФ субъектом (субъектами) права законодательной инициативы должно быть представлено </a:t>
            </a:r>
            <a:r>
              <a:rPr lang="ru-RU" sz="1800" dirty="0">
                <a:solidFill>
                  <a:srgbClr val="FF0000"/>
                </a:solidFill>
              </a:rPr>
              <a:t>заключение совета муниципальных образований соответствующего субъекта РФ.</a:t>
            </a:r>
          </a:p>
        </p:txBody>
      </p:sp>
    </p:spTree>
    <p:extLst>
      <p:ext uri="{BB962C8B-B14F-4D97-AF65-F5344CB8AC3E}">
        <p14:creationId xmlns:p14="http://schemas.microsoft.com/office/powerpoint/2010/main" val="1420692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69C28-1DB3-5282-4A3B-C2BCEF899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64" y="159471"/>
            <a:ext cx="10515600" cy="595457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Контроль и надзор за деятельностью органов местного самоуправления и должностных лиц местного самоуправления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75E597-4BE7-008C-3863-628D915AC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55" y="895927"/>
            <a:ext cx="11748654" cy="5225618"/>
          </a:xfrm>
        </p:spPr>
        <p:txBody>
          <a:bodyPr>
            <a:noAutofit/>
          </a:bodyPr>
          <a:lstStyle/>
          <a:p>
            <a:pPr marL="0" indent="228600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Надзор за исполнением органами МСУ и должностными лицами МСУ Конституции Российской Федерации, федеральных конституционных законов, федеральных законов, конституций (уставов), законов субъектов Российской Федерации, уставов муниципальных образований, муниципальных правовых актов осуществляют органы прокуратуры Российской Федерации.</a:t>
            </a:r>
          </a:p>
          <a:p>
            <a:pPr marL="0" indent="228600">
              <a:lnSpc>
                <a:spcPct val="100000"/>
              </a:lnSpc>
              <a:spcBef>
                <a:spcPts val="0"/>
              </a:spcBef>
            </a:pPr>
            <a:endParaRPr lang="ru-RU" sz="1600" dirty="0"/>
          </a:p>
          <a:p>
            <a:pPr marL="0" indent="228600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FF0000"/>
                </a:solidFill>
              </a:rPr>
              <a:t>Важно! </a:t>
            </a:r>
            <a:r>
              <a:rPr lang="ru-RU" sz="1600" dirty="0"/>
              <a:t>Органы государственного контроля (надзора) не вправе требовать от органов МСУ и должностных лиц МСУ осуществления полномочий, не отнесенных в соответствии Законом 33-ФЗ и иными федеральными законами к полномочиям органов МСУ  соответствующего муниципального образования, а также финансового обеспечения из местного бюджета соответствующих расходов.</a:t>
            </a:r>
          </a:p>
          <a:p>
            <a:pPr marL="0" indent="228600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При этом, при осуществлении государственного контроля не допускается дублирование контрольно-надзорных полномочий органов ГКН различных уровней, а координацию деятельности органов контроля по планированию и проведению проверок в отношении органов МСУ и должностных лиц МСУ осуществляют органы прокуратуры Российской Федерации.</a:t>
            </a:r>
          </a:p>
          <a:p>
            <a:pPr marL="0" indent="228600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Срок, устанавливаемый органами ГКН для предоставления органами и должностными лицами МСУ информации по запросу указанных органов, должен составлять не менее 10 рабочих дней.</a:t>
            </a:r>
          </a:p>
          <a:p>
            <a:pPr marL="0" indent="228600">
              <a:lnSpc>
                <a:spcPct val="100000"/>
              </a:lnSpc>
              <a:spcBef>
                <a:spcPts val="0"/>
              </a:spcBef>
            </a:pPr>
            <a:endParaRPr lang="ru-RU" sz="1600" dirty="0"/>
          </a:p>
          <a:p>
            <a:pPr marL="0" indent="228600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FF0000"/>
                </a:solidFill>
              </a:rPr>
              <a:t>Важно! </a:t>
            </a:r>
            <a:r>
              <a:rPr lang="ru-RU" sz="1600" dirty="0"/>
              <a:t>Органы и должностные лица МСУ могут не предоставлять информацию по запросу органов ГКН, если эта информация ранее была предоставлена либо официально опубликована в средствах массовой информации или размещена на официальном сайте органа МСУ в информационно-телекоммуникационной сети "Интернет". При этом орган, должностное лицо МСУ в ответе на запрос сообщают источник официального опубликования или размещения соответствующей информации.</a:t>
            </a:r>
          </a:p>
          <a:p>
            <a:pPr marL="0" indent="228600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Органы ГКН при выдаче предписаний об устранении выявленных нарушений и установлении сроков их исполнения </a:t>
            </a:r>
            <a:r>
              <a:rPr lang="ru-RU" sz="1600" dirty="0">
                <a:solidFill>
                  <a:srgbClr val="FF0000"/>
                </a:solidFill>
              </a:rPr>
              <a:t>обязаны учитывать необходимость соблюдения органами МСУ требований и процедур, установленных законодательством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217632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A90C4-81C9-73CD-FD47-9ECB2A36E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7562"/>
            <a:ext cx="10515600" cy="410729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Непосредственное осуществление населением местного самоуправления и участие населения в осуществлении местного самоуправления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A06E74-A3D9-BD08-7194-7D4455C23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527" y="1357745"/>
            <a:ext cx="11480800" cy="510771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Разграничены формы непосредственной реализации населением местного самоуправления и формы участия в нем.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К первой группе отнесены местный референдум, муниципальные выборы и сход граждан.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Ко второй – опрос, публичные слушания, общественные обсуждения, собрание граждан, инициативные проекты, территориальное общественное самоуправление (ТОС), староста сельского населенного пункта. Сохранится возможность участия в местном самоуправлении и в иных формах, не противоречащих Конституции РФ, принятому федеральному закону, другим федеральным и региональным законам.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Среди новелл, установленных Законом 33-ФЗ выделим следующие: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установлена обязанность органов публичной власти содействовать муниципальному активу;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урегулированы вопросы определения границ ТОС;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повышен возраст участия в ТОС и группах инициативного бюджетирования до 18 лет;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- определена возможность направлять на поддержку ТОС средства региональных бюджетов.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ТОС может осуществляться в пределах следующих территорий проживания граждан: многоквартирный жилой дом, группа жилых домов, жилой микрорайон, сельский населенный пункт, иные территории проживания граждан. Каждая из указанных территорий проживания граждан может входить только в одно ТОС.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330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36BA54-BFD7-BE59-41F2-E72D662728CD}"/>
              </a:ext>
            </a:extLst>
          </p:cNvPr>
          <p:cNvSpPr txBox="1"/>
          <p:nvPr/>
        </p:nvSpPr>
        <p:spPr>
          <a:xfrm>
            <a:off x="979055" y="1723149"/>
            <a:ext cx="1093585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Закон № 33-ФЗ вступает в силу через 90 дней после опубликования – 19 июня 2025 года за исключением статей 32, 37, 39 и части 23 статьи 89 Федерального закона № 33-ФЗ.</a:t>
            </a:r>
          </a:p>
          <a:p>
            <a:endParaRPr lang="ru-RU" dirty="0"/>
          </a:p>
          <a:p>
            <a:r>
              <a:rPr lang="ru-RU" dirty="0"/>
              <a:t> Статьи 32, 37, 39 и часть 23 статьи 89   вступают в силу с 1 января 2027 года.  </a:t>
            </a:r>
          </a:p>
          <a:p>
            <a:endParaRPr lang="ru-RU" dirty="0"/>
          </a:p>
          <a:p>
            <a:r>
              <a:rPr lang="ru-RU" dirty="0"/>
              <a:t>До 1 января 2027 года субъектам РФ необходимо принять законы, которыми должны быть урегулированы вопросы организации местного самоуправления в регионе или на территории.</a:t>
            </a:r>
          </a:p>
          <a:p>
            <a:endParaRPr lang="ru-RU" dirty="0"/>
          </a:p>
          <a:p>
            <a:r>
              <a:rPr lang="ru-RU" dirty="0"/>
              <a:t>Полный текст Федерального закона от 20 марта 2025 года № 33-ФЗ «Об общих принципах организации местного самоуправления в единой системе публичной власти» на сайте АМО по ссылке </a:t>
            </a:r>
            <a:r>
              <a:rPr lang="en-US" dirty="0">
                <a:hlinkClick r:id="rId2"/>
              </a:rPr>
              <a:t>https://amoio.ru/news/2289/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868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2670</Words>
  <Application>Microsoft Office PowerPoint</Application>
  <PresentationFormat>Широкоэкранный</PresentationFormat>
  <Paragraphs>148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Helvetica Neue</vt:lpstr>
      <vt:lpstr>Тема Office</vt:lpstr>
      <vt:lpstr>О Федеральном законе от 20 марта 2025 года № 33-ФЗ «Об общих принципах организации местного самоуправления в единой системе публичной власти»</vt:lpstr>
      <vt:lpstr>Используемые в докладе сокращения </vt:lpstr>
      <vt:lpstr>Конституция Российской Федерации </vt:lpstr>
      <vt:lpstr>Понятие местного самоуправления </vt:lpstr>
      <vt:lpstr>Понятие и виды муниципальных образований </vt:lpstr>
      <vt:lpstr>Преобразование муниципальных образований (ст. 12 33-ФЗ) </vt:lpstr>
      <vt:lpstr>Требования к муниципальным (городским) округам)</vt:lpstr>
      <vt:lpstr>Часть 7 статьи 9 33-ФЗ - возможность сохранения «двухуровневости»</vt:lpstr>
      <vt:lpstr>Структура органов МСУ </vt:lpstr>
      <vt:lpstr>Способы избрания главы МО</vt:lpstr>
      <vt:lpstr>Компетенции местного самоуправления </vt:lpstr>
      <vt:lpstr>Обязательные («неперераспределеямые») полномочия по решению вопросов НОЖДН </vt:lpstr>
      <vt:lpstr>Могут быть перераспределены законом субъекта РФ для осуществления ОГВ субъекта РФ</vt:lpstr>
      <vt:lpstr>Могут быть закреплены за органами МСУ в случае принятия закона субъекта РФ в целях обеспечения жизнедеятельности населения</vt:lpstr>
      <vt:lpstr>Финансовое обеспечение полномочий по решению  вопросов НОЖДН</vt:lpstr>
      <vt:lpstr>Контроль и надзор за деятельностью органов местного самоуправления и должностных лиц местного самоуправления</vt:lpstr>
      <vt:lpstr>Непосредственное осуществление населением местного самоуправления и участие населения в осуществлении местного самоуправления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Федеральном закона от 20 марта 2025 года № 33-ФЗ «Об общих принципах организации местного самоуправления в единой системе публичной власти»</dc:title>
  <dc:creator>Масловская Зоя Андреевна</dc:creator>
  <cp:lastModifiedBy>Дроздов Александр Евгеньевич</cp:lastModifiedBy>
  <cp:revision>15</cp:revision>
  <dcterms:created xsi:type="dcterms:W3CDTF">2025-04-09T04:53:04Z</dcterms:created>
  <dcterms:modified xsi:type="dcterms:W3CDTF">2025-04-14T08:34:17Z</dcterms:modified>
</cp:coreProperties>
</file>